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5"/>
  </p:sldMasterIdLst>
  <p:notesMasterIdLst>
    <p:notesMasterId r:id="rId10"/>
  </p:notesMasterIdLst>
  <p:handoutMasterIdLst>
    <p:handoutMasterId r:id="rId11"/>
  </p:handoutMasterIdLst>
  <p:sldIdLst>
    <p:sldId id="286" r:id="rId6"/>
    <p:sldId id="256" r:id="rId7"/>
    <p:sldId id="257" r:id="rId8"/>
    <p:sldId id="287" r:id="rId9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C9E0682-B626-4BF7-B445-6792C3BD50B7}">
          <p14:sldIdLst>
            <p14:sldId id="286"/>
            <p14:sldId id="256"/>
            <p14:sldId id="257"/>
          </p14:sldIdLst>
        </p14:section>
        <p14:section name="Untitled Section" id="{E56A601C-5A3E-4AB3-B08F-AFB8D4DE5476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E8E8E8"/>
    <a:srgbClr val="F0F0F0"/>
    <a:srgbClr val="F0A14A"/>
    <a:srgbClr val="CADC1E"/>
    <a:srgbClr val="E600E6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73" autoAdjust="0"/>
    <p:restoredTop sz="86433" autoAdjust="0"/>
  </p:normalViewPr>
  <p:slideViewPr>
    <p:cSldViewPr>
      <p:cViewPr varScale="1">
        <p:scale>
          <a:sx n="87" d="100"/>
          <a:sy n="87" d="100"/>
        </p:scale>
        <p:origin x="79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>
        <p:scale>
          <a:sx n="110" d="100"/>
          <a:sy n="110" d="100"/>
        </p:scale>
        <p:origin x="-1272" y="21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1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r">
              <a:defRPr sz="1200"/>
            </a:lvl1pPr>
          </a:lstStyle>
          <a:p>
            <a:fld id="{83F2A2CA-DCC8-422C-9E24-9E4EEFE6329D}" type="datetimeFigureOut">
              <a:rPr lang="en-US" smtClean="0"/>
              <a:pPr/>
              <a:t>6/30/2020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r">
              <a:defRPr sz="1200"/>
            </a:lvl1pPr>
          </a:lstStyle>
          <a:p>
            <a:fld id="{F7F64A50-FB9C-48E7-83C8-62C04A54C9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133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r">
              <a:defRPr sz="1200"/>
            </a:lvl1pPr>
          </a:lstStyle>
          <a:p>
            <a:fld id="{E32D1544-1660-436C-88D5-0733460EBCED}" type="datetimeFigureOut">
              <a:rPr lang="en-US" smtClean="0"/>
              <a:pPr/>
              <a:t>6/30/2020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4" rIns="93167" bIns="465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67" tIns="46584" rIns="93167" bIns="4658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r">
              <a:defRPr sz="1200"/>
            </a:lvl1pPr>
          </a:lstStyle>
          <a:p>
            <a:fld id="{CF64A15C-F1A6-4846-9DE0-3986A77C0B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71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15792"/>
            <a:ext cx="5608320" cy="465805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B8137-D4E8-49CE-927E-C5ABED23486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651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15792"/>
            <a:ext cx="5608320" cy="465805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AB8137-D4E8-49CE-927E-C5ABED2348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88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057400"/>
            <a:ext cx="8610600" cy="3886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 baseline="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INSERT TITLE HERE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1676400"/>
            <a:ext cx="8610600" cy="42672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  <a:lvl2pPr>
              <a:defRPr sz="28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None/>
              <a:defRPr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295400" y="228600"/>
            <a:ext cx="7620000" cy="563562"/>
          </a:xfrm>
          <a:prstGeom prst="rect">
            <a:avLst/>
          </a:prstGeom>
        </p:spPr>
        <p:txBody>
          <a:bodyPr/>
          <a:lstStyle>
            <a:lvl1pPr>
              <a:defRPr sz="2800" baseline="0"/>
            </a:lvl1pPr>
          </a:lstStyle>
          <a:p>
            <a:r>
              <a:rPr lang="en-US" dirty="0"/>
              <a:t>Slide Title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5823B-E42C-4EE8-8ED1-9D7EB5E06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D45562-9C8B-4458-A56B-BE0B3D9EE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19046-9519-4B12-998D-A75776648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893BA-224F-4C45-8CDC-06841F6EB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778A6-0A22-4586-96FA-90A5092AD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1326D-1AD1-4C83-908C-17C1631DBA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97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F478F-B1BD-4907-9E4F-771134747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4D109-98CF-43B7-966C-AF9C0EA17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6C3D7-6B85-4C47-8C8E-4A8431027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C5BB7-D287-4571-A6D3-CC830658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4C189-3E68-4687-B5E6-59C7BB137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3FABC0-117B-4A8E-8BA1-BA8D3052C7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32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 userDrawn="1"/>
        </p:nvCxnSpPr>
        <p:spPr>
          <a:xfrm>
            <a:off x="0" y="962025"/>
            <a:ext cx="9144000" cy="0"/>
          </a:xfrm>
          <a:prstGeom prst="line">
            <a:avLst/>
          </a:prstGeom>
          <a:ln w="47625"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200" y="1219200"/>
            <a:ext cx="8991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/>
              <a:t>Module 6</a:t>
            </a:r>
          </a:p>
          <a:p>
            <a:pPr algn="ctr"/>
            <a:endParaRPr lang="en-US" sz="3200" b="1" dirty="0"/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HPHA 5305</a:t>
            </a:r>
          </a:p>
          <a:p>
            <a:pPr algn="ctr"/>
            <a:r>
              <a:rPr lang="en-US" sz="2000" dirty="0"/>
              <a:t>Lecture by</a:t>
            </a:r>
          </a:p>
          <a:p>
            <a:pPr algn="ctr"/>
            <a:r>
              <a:rPr lang="en-US" sz="2000" dirty="0"/>
              <a:t>Dr. Kathleen Healy-Collier</a:t>
            </a:r>
          </a:p>
          <a:p>
            <a:pPr algn="ctr"/>
            <a:endParaRPr lang="en-US" sz="2000" dirty="0"/>
          </a:p>
          <a:p>
            <a:pPr algn="ctr"/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9FE0D1-C8FA-4A25-9E1C-8037A4BEB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28600"/>
            <a:ext cx="440055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 descr="arrow black gloss up left">
            <a:extLst>
              <a:ext uri="{FF2B5EF4-FFF2-40B4-BE49-F238E27FC236}">
                <a16:creationId xmlns:a16="http://schemas.microsoft.com/office/drawing/2014/main" id="{C6F8E883-8D42-4140-845F-D0AC859AF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89722">
            <a:off x="2667000" y="1828800"/>
            <a:ext cx="895350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0" name="Text Box 12">
            <a:extLst>
              <a:ext uri="{FF2B5EF4-FFF2-40B4-BE49-F238E27FC236}">
                <a16:creationId xmlns:a16="http://schemas.microsoft.com/office/drawing/2014/main" id="{2040421C-27D3-4E16-B19B-24A818412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30911"/>
            <a:ext cx="579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FF0000"/>
                </a:solidFill>
              </a:rPr>
              <a:t>Healthcare Revenue Cycle</a:t>
            </a:r>
          </a:p>
        </p:txBody>
      </p:sp>
      <p:pic>
        <p:nvPicPr>
          <p:cNvPr id="2061" name="Picture 13" descr="arrow black gloss up left">
            <a:extLst>
              <a:ext uri="{FF2B5EF4-FFF2-40B4-BE49-F238E27FC236}">
                <a16:creationId xmlns:a16="http://schemas.microsoft.com/office/drawing/2014/main" id="{34F4AB85-0A79-4A11-B898-71DE53FF5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83062">
            <a:off x="5105400" y="4876800"/>
            <a:ext cx="895350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arrow black gloss up left">
            <a:extLst>
              <a:ext uri="{FF2B5EF4-FFF2-40B4-BE49-F238E27FC236}">
                <a16:creationId xmlns:a16="http://schemas.microsoft.com/office/drawing/2014/main" id="{DB28ACEF-5E63-47BD-BF1A-7B9998A7D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49323">
            <a:off x="3429000" y="4953000"/>
            <a:ext cx="895350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arrow black gloss up left">
            <a:extLst>
              <a:ext uri="{FF2B5EF4-FFF2-40B4-BE49-F238E27FC236}">
                <a16:creationId xmlns:a16="http://schemas.microsoft.com/office/drawing/2014/main" id="{017C51E7-E8D4-484A-9202-BC14BF612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2560">
            <a:off x="2286000" y="3352800"/>
            <a:ext cx="671513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arrow black gloss up left">
            <a:extLst>
              <a:ext uri="{FF2B5EF4-FFF2-40B4-BE49-F238E27FC236}">
                <a16:creationId xmlns:a16="http://schemas.microsoft.com/office/drawing/2014/main" id="{40F9C5F2-E1EB-485A-B136-CC449B38A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27785">
            <a:off x="5867400" y="2362200"/>
            <a:ext cx="671513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arrow black gloss up left">
            <a:extLst>
              <a:ext uri="{FF2B5EF4-FFF2-40B4-BE49-F238E27FC236}">
                <a16:creationId xmlns:a16="http://schemas.microsoft.com/office/drawing/2014/main" id="{628887E3-1721-47E8-BBBE-726FECB54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8838">
            <a:off x="6096000" y="3810000"/>
            <a:ext cx="671513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arrow black gloss up left">
            <a:extLst>
              <a:ext uri="{FF2B5EF4-FFF2-40B4-BE49-F238E27FC236}">
                <a16:creationId xmlns:a16="http://schemas.microsoft.com/office/drawing/2014/main" id="{0B0653AF-E7FF-4271-9A45-7D52AD8B5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6768">
            <a:off x="4724400" y="1371600"/>
            <a:ext cx="895350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Text Box 19">
            <a:extLst>
              <a:ext uri="{FF2B5EF4-FFF2-40B4-BE49-F238E27FC236}">
                <a16:creationId xmlns:a16="http://schemas.microsoft.com/office/drawing/2014/main" id="{20DE1C48-99A0-4EC6-8B96-85459DCC4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838200"/>
            <a:ext cx="2286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BEGIN: schedule patient and pre-register</a:t>
            </a:r>
          </a:p>
        </p:txBody>
      </p:sp>
      <p:sp>
        <p:nvSpPr>
          <p:cNvPr id="2068" name="Text Box 20">
            <a:extLst>
              <a:ext uri="{FF2B5EF4-FFF2-40B4-BE49-F238E27FC236}">
                <a16:creationId xmlns:a16="http://schemas.microsoft.com/office/drawing/2014/main" id="{A9F1ADF6-BBFD-4FBF-93C3-73EBED71A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447800"/>
            <a:ext cx="2819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registration, financial counseling, collection of patient amounts</a:t>
            </a:r>
          </a:p>
        </p:txBody>
      </p:sp>
      <p:sp>
        <p:nvSpPr>
          <p:cNvPr id="2069" name="Text Box 21">
            <a:extLst>
              <a:ext uri="{FF2B5EF4-FFF2-40B4-BE49-F238E27FC236}">
                <a16:creationId xmlns:a16="http://schemas.microsoft.com/office/drawing/2014/main" id="{0FD8DA3D-EDCA-47A1-879B-3FF286DD1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895600"/>
            <a:ext cx="2667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service is provided to patient, with utilization review and case management ongoing</a:t>
            </a:r>
          </a:p>
        </p:txBody>
      </p:sp>
      <p:sp>
        <p:nvSpPr>
          <p:cNvPr id="2070" name="Text Box 22">
            <a:extLst>
              <a:ext uri="{FF2B5EF4-FFF2-40B4-BE49-F238E27FC236}">
                <a16:creationId xmlns:a16="http://schemas.microsoft.com/office/drawing/2014/main" id="{04D93BE6-2623-4A91-8269-E9B54612B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953000"/>
            <a:ext cx="243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capture all charges and code for billing</a:t>
            </a:r>
          </a:p>
        </p:txBody>
      </p:sp>
      <p:sp>
        <p:nvSpPr>
          <p:cNvPr id="2071" name="Text Box 23">
            <a:extLst>
              <a:ext uri="{FF2B5EF4-FFF2-40B4-BE49-F238E27FC236}">
                <a16:creationId xmlns:a16="http://schemas.microsoft.com/office/drawing/2014/main" id="{298D85F7-F577-42E3-839F-EDD012EE2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486400"/>
            <a:ext cx="213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submit claim to payer ASAP!</a:t>
            </a:r>
          </a:p>
        </p:txBody>
      </p:sp>
      <p:sp>
        <p:nvSpPr>
          <p:cNvPr id="2072" name="Text Box 24">
            <a:extLst>
              <a:ext uri="{FF2B5EF4-FFF2-40B4-BE49-F238E27FC236}">
                <a16:creationId xmlns:a16="http://schemas.microsoft.com/office/drawing/2014/main" id="{B2A2386C-AE2B-47B5-B7EA-07BED02A4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343400"/>
            <a:ext cx="3276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review rejected claims, follow up for “clean claim”</a:t>
            </a:r>
          </a:p>
        </p:txBody>
      </p:sp>
      <p:sp>
        <p:nvSpPr>
          <p:cNvPr id="2073" name="Text Box 25">
            <a:extLst>
              <a:ext uri="{FF2B5EF4-FFF2-40B4-BE49-F238E27FC236}">
                <a16:creationId xmlns:a16="http://schemas.microsoft.com/office/drawing/2014/main" id="{351A9E9C-01E3-40C0-B640-09872F5BB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057400"/>
            <a:ext cx="3048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accept/reject payment, post to patient account</a:t>
            </a:r>
          </a:p>
        </p:txBody>
      </p:sp>
      <p:sp>
        <p:nvSpPr>
          <p:cNvPr id="2074" name="Text Box 26">
            <a:extLst>
              <a:ext uri="{FF2B5EF4-FFF2-40B4-BE49-F238E27FC236}">
                <a16:creationId xmlns:a16="http://schemas.microsoft.com/office/drawing/2014/main" id="{0698B6F1-99F5-43F2-AF8C-C3CDB7851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209800"/>
            <a:ext cx="175260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b="1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endParaRPr lang="en-US" altLang="en-US" b="1"/>
          </a:p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009900"/>
                </a:solidFill>
              </a:rPr>
              <a:t>error can occur at any point in the cycle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6995D08-AA0F-4BB2-BDB8-34C685F86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609600"/>
          </a:xfrm>
        </p:spPr>
        <p:txBody>
          <a:bodyPr/>
          <a:lstStyle/>
          <a:p>
            <a:r>
              <a:rPr lang="en-US" altLang="en-US" sz="4000" b="1">
                <a:solidFill>
                  <a:srgbClr val="FF0000"/>
                </a:solidFill>
              </a:rPr>
              <a:t>Healthcare Revenue Cycle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4A82046-0BF6-495C-A6E8-20E8012232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6019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altLang="en-US" sz="2400"/>
          </a:p>
          <a:p>
            <a:pPr>
              <a:lnSpc>
                <a:spcPct val="80000"/>
              </a:lnSpc>
            </a:pPr>
            <a:r>
              <a:rPr lang="en-US" altLang="en-US" sz="2400"/>
              <a:t>aggressive pricing &amp; knowledge of existing payer contracts is key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requires accurate information at each point, constant comparison of cycle performance to industry standards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patients should not be scheduled without knowing their payment source (emergencies are not “scheduled”)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patients should not be scheduled if they do not pay their deductible &amp; coinsurance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utilization review and case management must be ongoing during patient services to limit provider costs and comply with payer contracts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all staff must be cost conscious while providing patient services, post-service billing must be </a:t>
            </a:r>
            <a:r>
              <a:rPr lang="en-US" altLang="en-US" sz="2400" b="1"/>
              <a:t>QUICK!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payer denials or underpayments must be aggressively disputed</a:t>
            </a:r>
          </a:p>
          <a:p>
            <a:pPr>
              <a:lnSpc>
                <a:spcPct val="80000"/>
              </a:lnSpc>
            </a:pPr>
            <a:r>
              <a:rPr lang="en-US" altLang="en-US" sz="2400" b="1">
                <a:solidFill>
                  <a:srgbClr val="FF0000"/>
                </a:solidFill>
              </a:rPr>
              <a:t>Most important: this process must be seen by the patient as “patient friendly”</a:t>
            </a:r>
          </a:p>
          <a:p>
            <a:pPr>
              <a:lnSpc>
                <a:spcPct val="80000"/>
              </a:lnSpc>
            </a:pPr>
            <a:endParaRPr lang="en-US" altLang="en-US" sz="2400" b="1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endParaRPr lang="en-US" altLang="en-US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9FE0D1-C8FA-4A25-9E1C-8037A4BEB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28600"/>
            <a:ext cx="4400550" cy="60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8B53A9-EF21-447E-B78F-FC4CE2242CF8}"/>
              </a:ext>
            </a:extLst>
          </p:cNvPr>
          <p:cNvSpPr txBox="1"/>
          <p:nvPr/>
        </p:nvSpPr>
        <p:spPr>
          <a:xfrm>
            <a:off x="457200" y="1752600"/>
            <a:ext cx="8001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 Drivers:  Financial Considerations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Labor/Salaries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Contributions Margin by Service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Bad Debt/Charity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Market share/Market 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Cash Collections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EBITDA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Accountability: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Balanced Scorecards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Budget tracking/variances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Capital Tracking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Investment Tracking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40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STRANSCOM Theme">
      <a:dk1>
        <a:sysClr val="windowText" lastClr="000000"/>
      </a:dk1>
      <a:lt1>
        <a:sysClr val="window" lastClr="FFFFFF"/>
      </a:lt1>
      <a:dk2>
        <a:srgbClr val="002060"/>
      </a:dk2>
      <a:lt2>
        <a:srgbClr val="B4B66E"/>
      </a:lt2>
      <a:accent1>
        <a:srgbClr val="910909"/>
      </a:accent1>
      <a:accent2>
        <a:srgbClr val="E48012"/>
      </a:accent2>
      <a:accent3>
        <a:srgbClr val="336633"/>
      </a:accent3>
      <a:accent4>
        <a:srgbClr val="006699"/>
      </a:accent4>
      <a:accent5>
        <a:srgbClr val="845284"/>
      </a:accent5>
      <a:accent6>
        <a:srgbClr val="660066"/>
      </a:accent6>
      <a:hlink>
        <a:srgbClr val="6565FF"/>
      </a:hlink>
      <a:folHlink>
        <a:srgbClr val="CBCB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p:Policy xmlns:p="office.server.policy" id="" local="true">
  <p:Name>Document</p:Name>
  <p:Description/>
  <p:Statement/>
  <p:PolicyItems>
    <p:PolicyItem featureId="Microsoft.Office.RecordsManagement.PolicyFeatures.Expiration">
      <p:Name>Expiration</p:Name>
      <p:Description>Automatic scheduling of content for processing, and expiry of content that has reached its due date.</p:Description>
      <p:CustomData>
        <data>
          <formula id="Microsoft.Office.RecordsManagement.PolicyFeatures.Expiration.Formula.BuiltIn">
            <number>15</number>
            <property>Created</property>
            <period>years</period>
          </formula>
          <action type="action" id="Microsoft.Office.RecordsManagement.PolicyFeatures.Expiration.Action.MoveToRecycleBin"/>
        </data>
      </p:CustomData>
    </p:PolicyItem>
  </p:PolicyItems>
</p:Policy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296E94D556224BABEEFA34388039FF" ma:contentTypeVersion="8" ma:contentTypeDescription="Create a new document." ma:contentTypeScope="" ma:versionID="8fe2ae3483afdce66a8985d2d76b814c">
  <xsd:schema xmlns:xsd="http://www.w3.org/2001/XMLSchema" xmlns:xs="http://www.w3.org/2001/XMLSchema" xmlns:p="http://schemas.microsoft.com/office/2006/metadata/properties" xmlns:ns2="6530d050-c947-4645-9b53-18c89f60bae0" targetNamespace="http://schemas.microsoft.com/office/2006/metadata/properties" ma:root="true" ma:fieldsID="476df74f2b6e99542a8cf96b35f24883" ns2:_="">
    <xsd:import namespace="6530d050-c947-4645-9b53-18c89f60bae0"/>
    <xsd:element name="properties">
      <xsd:complexType>
        <xsd:sequence>
          <xsd:element name="documentManagement">
            <xsd:complexType>
              <xsd:all>
                <xsd:element ref="ns2:_dlc_Exempt" minOccurs="0"/>
                <xsd:element ref="ns2:_dlc_ExpireDateSaved" minOccurs="0"/>
                <xsd:element ref="ns2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30d050-c947-4645-9b53-18c89f60bae0" elementFormDefault="qualified">
    <xsd:import namespace="http://schemas.microsoft.com/office/2006/documentManagement/types"/>
    <xsd:import namespace="http://schemas.microsoft.com/office/infopath/2007/PartnerControls"/>
    <xsd:element name="_dlc_Exempt" ma:index="8" nillable="true" ma:displayName="Exempt from Policy" ma:description="" ma:hidden="true" ma:internalName="_dlc_Exempt" ma:readOnly="true">
      <xsd:simpleType>
        <xsd:restriction base="dms:Unknown"/>
      </xsd:simpleType>
    </xsd:element>
    <xsd:element name="_dlc_ExpireDateSaved" ma:index="9" nillable="true" ma:displayName="Original Expiration Date" ma:description="" ma:hidden="true" ma:internalName="_dlc_ExpireDateSaved" ma:readOnly="true">
      <xsd:simpleType>
        <xsd:restriction base="dms:DateTime"/>
      </xsd:simpleType>
    </xsd:element>
    <xsd:element name="_dlc_ExpireDate" ma:index="10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>
  <documentManagement>
    <_dlc_ExpireDate xmlns="6530d050-c947-4645-9b53-18c89f60bae0">2026-03-21T13:55:32+00:00</_dlc_ExpireDate>
    <_dlc_ExpireDateSaved xmlns="6530d050-c947-4645-9b53-18c89f60bae0" xsi:nil="true"/>
  </documentManagement>
</p:properties>
</file>

<file path=customXml/itemProps1.xml><?xml version="1.0" encoding="utf-8"?>
<ds:datastoreItem xmlns:ds="http://schemas.openxmlformats.org/officeDocument/2006/customXml" ds:itemID="{E64B2795-A5D2-4FD8-B381-DDB75855F0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053CCA-1B3A-4E62-8957-49DA9EE04CD6}">
  <ds:schemaRefs>
    <ds:schemaRef ds:uri="office.server.policy"/>
  </ds:schemaRefs>
</ds:datastoreItem>
</file>

<file path=customXml/itemProps3.xml><?xml version="1.0" encoding="utf-8"?>
<ds:datastoreItem xmlns:ds="http://schemas.openxmlformats.org/officeDocument/2006/customXml" ds:itemID="{61186C3F-DADF-4F6F-9D9D-6730DC849E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30d050-c947-4645-9b53-18c89f60ba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8A899F8-CCAC-4761-A03E-B990AEC71C7E}">
  <ds:schemaRefs>
    <ds:schemaRef ds:uri="http://schemas.openxmlformats.org/package/2006/metadata/core-properties"/>
    <ds:schemaRef ds:uri="http://purl.org/dc/dcmitype/"/>
    <ds:schemaRef ds:uri="6530d050-c947-4645-9b53-18c89f60bae0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32345</TotalTime>
  <Words>245</Words>
  <Application>Microsoft Office PowerPoint</Application>
  <PresentationFormat>On-screen Show (4:3)</PresentationFormat>
  <Paragraphs>45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Healthcare Revenue Cycle</vt:lpstr>
      <vt:lpstr>PowerPoint Presentation</vt:lpstr>
    </vt:vector>
  </TitlesOfParts>
  <Company>Accenture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Texas Tech Presentation</dc:title>
  <dc:creator>John Pearson</dc:creator>
  <cp:lastModifiedBy>Healy-collier, Kathleen</cp:lastModifiedBy>
  <cp:revision>1090</cp:revision>
  <cp:lastPrinted>2020-01-09T16:19:00Z</cp:lastPrinted>
  <dcterms:created xsi:type="dcterms:W3CDTF">2010-03-02T22:06:10Z</dcterms:created>
  <dcterms:modified xsi:type="dcterms:W3CDTF">2020-06-30T19:00:48Z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0x01010098296E94D556224BABEEFA34388039FF</vt:lpwstr>
  </property>
  <property fmtid="{D5CDD505-2E9C-101B-9397-08002B2CF9AE}" pid="3" name="ItemRetentionFormula">
    <vt:lpwstr>&lt;formula id="Microsoft.Office.RecordsManagement.PolicyFeatures.Expiration.Formula.BuiltIn"&gt;&lt;number&gt;15&lt;/number&gt;&lt;property&gt;Created&lt;/property&gt;&lt;period&gt;years&lt;/period&gt;&lt;/formula&gt;</vt:lpwstr>
  </property>
  <property fmtid="{D5CDD505-2E9C-101B-9397-08002B2CF9AE}" pid="4" name="_dlc_policyId">
    <vt:lpwstr/>
  </property>
</Properties>
</file>